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580D-97D4-4BE9-9138-1EEF87398D23}" type="datetimeFigureOut">
              <a:rPr lang="fr-CA" smtClean="0"/>
              <a:pPr/>
              <a:t>2020-11-17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8095-7302-4917-BE6F-953F41C662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http://www.royallaurentien.com/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image" Target="../media/image1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11" y="129160"/>
            <a:ext cx="2087849" cy="104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2" y="1219580"/>
            <a:ext cx="3053410" cy="1983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15527675"/>
              </p:ext>
            </p:extLst>
          </p:nvPr>
        </p:nvGraphicFramePr>
        <p:xfrm>
          <a:off x="3563888" y="476672"/>
          <a:ext cx="5400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34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/>
                        <a:t>SEASON 2020-2021 </a:t>
                      </a:r>
                      <a:endParaRPr lang="fr-CA" sz="1800" b="1" dirty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/>
                        <a:t>GT 600 ACE 2015  </a:t>
                      </a:r>
                      <a:r>
                        <a:rPr lang="fr-CA" sz="1800" b="1" dirty="0" smtClean="0"/>
                        <a:t>ORDUO MODEL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CA" sz="1800" dirty="0" smtClean="0"/>
                        <a:t>PRICE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256">
                <a:tc>
                  <a:txBody>
                    <a:bodyPr/>
                    <a:lstStyle/>
                    <a:p>
                      <a:pPr algn="ctr"/>
                      <a:r>
                        <a:rPr lang="fr-CA" sz="1800" baseline="0" dirty="0" smtClean="0"/>
                        <a:t>Half-</a:t>
                      </a:r>
                      <a:r>
                        <a:rPr lang="fr-CA" sz="1800" baseline="0" dirty="0" err="1" smtClean="0"/>
                        <a:t>day</a:t>
                      </a:r>
                      <a:r>
                        <a:rPr lang="fr-CA" sz="1800" baseline="0" dirty="0" smtClean="0"/>
                        <a:t> </a:t>
                      </a:r>
                      <a:r>
                        <a:rPr lang="fr-CA" sz="1800" baseline="0" dirty="0"/>
                        <a:t>3 </a:t>
                      </a:r>
                      <a:r>
                        <a:rPr lang="fr-CA" sz="1800" baseline="0" dirty="0" err="1" smtClean="0"/>
                        <a:t>Hours</a:t>
                      </a:r>
                      <a:r>
                        <a:rPr lang="fr-CA" sz="1800" baseline="0" dirty="0" smtClean="0"/>
                        <a:t> </a:t>
                      </a:r>
                      <a:r>
                        <a:rPr lang="fr-CA" sz="1800" baseline="0" dirty="0" err="1" smtClean="0"/>
                        <a:t>Monday</a:t>
                      </a:r>
                      <a:r>
                        <a:rPr lang="fr-CA" sz="1800" baseline="0" dirty="0" smtClean="0"/>
                        <a:t> to </a:t>
                      </a:r>
                      <a:r>
                        <a:rPr lang="fr-CA" sz="1800" baseline="0" dirty="0" err="1" smtClean="0"/>
                        <a:t>Thrusday</a:t>
                      </a:r>
                      <a:endParaRPr lang="fr-CA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Half-day 3 Hours Friday to Sunday</a:t>
                      </a:r>
                    </a:p>
                    <a:p>
                      <a:pPr algn="ctr"/>
                      <a:r>
                        <a:rPr lang="fr-CA" sz="1800" baseline="0" dirty="0" smtClean="0"/>
                        <a:t>Day </a:t>
                      </a:r>
                      <a:r>
                        <a:rPr lang="fr-CA" sz="1800" baseline="0" dirty="0"/>
                        <a:t>6 </a:t>
                      </a:r>
                      <a:r>
                        <a:rPr lang="fr-CA" sz="1800" baseline="0" dirty="0" err="1" smtClean="0"/>
                        <a:t>Hours</a:t>
                      </a:r>
                      <a:r>
                        <a:rPr lang="fr-CA" sz="1800" baseline="0" dirty="0" smtClean="0"/>
                        <a:t> </a:t>
                      </a:r>
                      <a:r>
                        <a:rPr lang="fr-CA" sz="1800" baseline="0" dirty="0" err="1" smtClean="0"/>
                        <a:t>Monday</a:t>
                      </a:r>
                      <a:r>
                        <a:rPr lang="fr-CA" sz="1800" baseline="0" dirty="0" smtClean="0"/>
                        <a:t> to </a:t>
                      </a:r>
                      <a:r>
                        <a:rPr lang="fr-CA" sz="1800" baseline="0" dirty="0" err="1" smtClean="0"/>
                        <a:t>Thrusday</a:t>
                      </a:r>
                      <a:endParaRPr lang="fr-CA" sz="1800" baseline="0" dirty="0" smtClean="0"/>
                    </a:p>
                    <a:p>
                      <a:pPr algn="ctr"/>
                      <a:r>
                        <a:rPr lang="fr-CA" sz="1800" baseline="0" dirty="0" smtClean="0"/>
                        <a:t>Day 6 </a:t>
                      </a:r>
                      <a:r>
                        <a:rPr lang="fr-CA" sz="1800" baseline="0" dirty="0" err="1" smtClean="0"/>
                        <a:t>Hours</a:t>
                      </a:r>
                      <a:r>
                        <a:rPr lang="fr-CA" sz="1800" baseline="0" dirty="0" smtClean="0"/>
                        <a:t> Friday to </a:t>
                      </a:r>
                      <a:r>
                        <a:rPr lang="fr-CA" sz="1800" baseline="0" dirty="0" err="1" smtClean="0"/>
                        <a:t>Thrusday</a:t>
                      </a:r>
                      <a:endParaRPr lang="fr-CA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i="0" dirty="0" smtClean="0"/>
                        <a:t>200 </a:t>
                      </a:r>
                      <a:r>
                        <a:rPr lang="fr-CA" sz="1800" b="0" i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endParaRPr lang="fr-CA" sz="1800" i="0" dirty="0"/>
                    </a:p>
                    <a:p>
                      <a:pPr algn="ctr"/>
                      <a:r>
                        <a:rPr lang="fr-CA" sz="1800" i="0" dirty="0" smtClean="0"/>
                        <a:t>230 </a:t>
                      </a:r>
                      <a:r>
                        <a:rPr lang="fr-CA" sz="1800" b="0" i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  <a:p>
                      <a:pPr algn="ctr"/>
                      <a:r>
                        <a:rPr lang="fr-CA" sz="1800" i="0" dirty="0" smtClean="0"/>
                        <a:t>255 $</a:t>
                      </a:r>
                    </a:p>
                    <a:p>
                      <a:pPr algn="ctr"/>
                      <a:r>
                        <a:rPr lang="fr-CA" sz="1800" i="0" dirty="0" smtClean="0"/>
                        <a:t>285 $</a:t>
                      </a:r>
                    </a:p>
                    <a:p>
                      <a:pPr algn="ctr"/>
                      <a:endParaRPr lang="fr-CA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/>
                        <a:t>PRIVATE GUIDE</a:t>
                      </a:r>
                      <a:r>
                        <a:rPr lang="fr-CA" sz="1200" baseline="0" dirty="0"/>
                        <a:t>(1)</a:t>
                      </a:r>
                    </a:p>
                  </a:txBody>
                  <a:tcPr>
                    <a:solidFill>
                      <a:srgbClr val="B6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0" dirty="0" smtClean="0"/>
                        <a:t>180 </a:t>
                      </a:r>
                      <a:r>
                        <a:rPr lang="fr-CA" sz="1800" b="0" i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lang="fr-CA" i="0" dirty="0"/>
                        <a:t> </a:t>
                      </a:r>
                      <a:r>
                        <a:rPr lang="fr-CA" sz="1600" i="0" dirty="0" smtClean="0"/>
                        <a:t>(3hrs)    </a:t>
                      </a:r>
                      <a:r>
                        <a:rPr lang="fr-CA" i="0" dirty="0" smtClean="0"/>
                        <a:t>300 </a:t>
                      </a:r>
                      <a:r>
                        <a:rPr lang="fr-CA" sz="1800" b="0" i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   (6hrs) </a:t>
                      </a:r>
                      <a:endParaRPr lang="fr-CA" sz="1600" b="0" i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6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2109209"/>
              </p:ext>
            </p:extLst>
          </p:nvPr>
        </p:nvGraphicFramePr>
        <p:xfrm>
          <a:off x="3563888" y="4608605"/>
          <a:ext cx="5400600" cy="118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err="1"/>
                        <a:t>Please</a:t>
                      </a:r>
                      <a:r>
                        <a:rPr lang="fr-CA" sz="1800" dirty="0"/>
                        <a:t> arrive 45 minutes </a:t>
                      </a:r>
                      <a:r>
                        <a:rPr lang="fr-CA" sz="1800" dirty="0" err="1"/>
                        <a:t>early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Half-</a:t>
                      </a:r>
                      <a:r>
                        <a:rPr lang="fr-CA" dirty="0" err="1"/>
                        <a:t>day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9:00 Am to 12:00/ 1:00 Pm to 4:00 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9:00 Am to 4:00 Pm</a:t>
                      </a:r>
                    </a:p>
                    <a:p>
                      <a:endParaRPr lang="fr-CA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76185091"/>
              </p:ext>
            </p:extLst>
          </p:nvPr>
        </p:nvGraphicFramePr>
        <p:xfrm>
          <a:off x="355561" y="3612702"/>
          <a:ext cx="302433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CARBURANT &amp;</a:t>
                      </a:r>
                      <a:endParaRPr lang="fr-CA" sz="1400" baseline="0" dirty="0" smtClean="0"/>
                    </a:p>
                    <a:p>
                      <a:pPr algn="ctr"/>
                      <a:r>
                        <a:rPr lang="fr-CA" sz="1400" dirty="0" smtClean="0"/>
                        <a:t>ÉQUIPEMENT</a:t>
                      </a:r>
                      <a:r>
                        <a:rPr lang="fr-CA" sz="1400" baseline="0" dirty="0" smtClean="0"/>
                        <a:t> DIVERS</a:t>
                      </a:r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61318480"/>
              </p:ext>
            </p:extLst>
          </p:nvPr>
        </p:nvGraphicFramePr>
        <p:xfrm>
          <a:off x="355561" y="4180337"/>
          <a:ext cx="3024336" cy="162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942">
                <a:tc>
                  <a:txBody>
                    <a:bodyPr/>
                    <a:lstStyle/>
                    <a:p>
                      <a:r>
                        <a:rPr lang="fr-CA" sz="1400" b="0" baseline="0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fr-CA" sz="1400" b="0" baseline="0" dirty="0" err="1">
                          <a:solidFill>
                            <a:schemeClr val="tx1"/>
                          </a:solidFill>
                        </a:rPr>
                        <a:t>hours</a:t>
                      </a:r>
                      <a:endParaRPr lang="fr-CA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0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fr-CA" sz="14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42">
                <a:tc>
                  <a:txBody>
                    <a:bodyPr/>
                    <a:lstStyle/>
                    <a:p>
                      <a:r>
                        <a:rPr lang="fr-CA" sz="14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50 </a:t>
                      </a:r>
                      <a:r>
                        <a:rPr lang="fr-CA" sz="14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942">
                <a:tc>
                  <a:txBody>
                    <a:bodyPr/>
                    <a:lstStyle/>
                    <a:p>
                      <a:r>
                        <a:rPr lang="fr-CA" sz="1400" dirty="0" err="1"/>
                        <a:t>Cowl</a:t>
                      </a:r>
                      <a:r>
                        <a:rPr lang="fr-CA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  </a:t>
                      </a:r>
                      <a:r>
                        <a:rPr lang="fr-CA" sz="1400" dirty="0" smtClean="0"/>
                        <a:t>10 </a:t>
                      </a:r>
                      <a:r>
                        <a:rPr lang="fr-CA" sz="14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456">
                <a:tc>
                  <a:txBody>
                    <a:bodyPr/>
                    <a:lstStyle/>
                    <a:p>
                      <a:r>
                        <a:rPr lang="fr-CA" sz="1100" dirty="0" err="1"/>
                        <a:t>Mitt</a:t>
                      </a:r>
                      <a:r>
                        <a:rPr lang="fr-CA" sz="1100" dirty="0"/>
                        <a:t> and</a:t>
                      </a:r>
                    </a:p>
                    <a:p>
                      <a:r>
                        <a:rPr lang="fr-CA" sz="1100" dirty="0"/>
                        <a:t>Foot </a:t>
                      </a:r>
                      <a:r>
                        <a:rPr lang="fr-CA" sz="1100" dirty="0" err="1"/>
                        <a:t>warmer</a:t>
                      </a:r>
                      <a:r>
                        <a:rPr lang="fr-CA" sz="1100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  </a:t>
                      </a:r>
                      <a:r>
                        <a:rPr lang="fr-CA" sz="1400" dirty="0" smtClean="0"/>
                        <a:t>4 </a:t>
                      </a:r>
                      <a:r>
                        <a:rPr lang="fr-CA" sz="14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>
            <p:custDataLst>
              <p:tags r:id="rId5"/>
            </p:custDataLst>
          </p:nvPr>
        </p:nvSpPr>
        <p:spPr>
          <a:xfrm>
            <a:off x="350167" y="6069267"/>
            <a:ext cx="864096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fr-CA" sz="1100" b="1" dirty="0"/>
              <a:t>Maximum 6 </a:t>
            </a:r>
            <a:r>
              <a:rPr lang="fr-CA" sz="1100" b="1" dirty="0" err="1"/>
              <a:t>snowmobiles</a:t>
            </a:r>
            <a:r>
              <a:rPr lang="fr-CA" sz="1100" b="1" dirty="0"/>
              <a:t>, </a:t>
            </a:r>
            <a:r>
              <a:rPr lang="fr-CA" sz="1100" b="1" dirty="0" err="1"/>
              <a:t>guide’s</a:t>
            </a:r>
            <a:r>
              <a:rPr lang="fr-CA" sz="1100" b="1" dirty="0"/>
              <a:t> </a:t>
            </a:r>
            <a:r>
              <a:rPr lang="fr-CA" sz="1100" b="1" dirty="0" err="1"/>
              <a:t>beverages</a:t>
            </a:r>
            <a:r>
              <a:rPr lang="fr-CA" sz="1100" b="1" dirty="0"/>
              <a:t> and </a:t>
            </a:r>
            <a:r>
              <a:rPr lang="fr-CA" sz="1100" b="1" dirty="0" err="1"/>
              <a:t>meals</a:t>
            </a:r>
            <a:r>
              <a:rPr lang="fr-CA" sz="1100" b="1" dirty="0"/>
              <a:t> </a:t>
            </a:r>
            <a:r>
              <a:rPr lang="fr-CA" sz="1100" b="1" dirty="0" err="1"/>
              <a:t>included</a:t>
            </a:r>
            <a:r>
              <a:rPr lang="fr-CA" sz="1100" b="1" dirty="0"/>
              <a:t> in the case of a full </a:t>
            </a:r>
            <a:r>
              <a:rPr lang="fr-CA" sz="1100" b="1" dirty="0" err="1"/>
              <a:t>day</a:t>
            </a:r>
            <a:endParaRPr lang="fr-CA" sz="1100" b="1" dirty="0"/>
          </a:p>
          <a:p>
            <a:r>
              <a:rPr lang="fr-CA" sz="1100" b="1" dirty="0"/>
              <a:t>2237 Chemin du Lac </a:t>
            </a:r>
            <a:r>
              <a:rPr lang="fr-CA" sz="1100" b="1" dirty="0" err="1"/>
              <a:t>Nantel</a:t>
            </a:r>
            <a:r>
              <a:rPr lang="fr-CA" sz="1100" b="1" dirty="0"/>
              <a:t> Sud, St-Faustin-Lac-Carré. 819-326-5454 </a:t>
            </a:r>
            <a:r>
              <a:rPr lang="fr-CA" sz="1100" b="1" dirty="0">
                <a:hlinkClick r:id="rId12"/>
              </a:rPr>
              <a:t>www.royallaurentien.com</a:t>
            </a:r>
            <a:r>
              <a:rPr lang="fr-CA" sz="1100" b="1" dirty="0"/>
              <a:t> </a:t>
            </a:r>
          </a:p>
          <a:p>
            <a:endParaRPr lang="fr-CA" sz="1100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850134247"/>
              </p:ext>
            </p:extLst>
          </p:nvPr>
        </p:nvGraphicFramePr>
        <p:xfrm>
          <a:off x="3563888" y="3422258"/>
          <a:ext cx="5400600" cy="37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808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err="1"/>
                        <a:t>Other</a:t>
                      </a:r>
                      <a:r>
                        <a:rPr lang="fr-CA" sz="1400" dirty="0"/>
                        <a:t> charges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14719139"/>
              </p:ext>
            </p:extLst>
          </p:nvPr>
        </p:nvGraphicFramePr>
        <p:xfrm>
          <a:off x="3570226" y="3818573"/>
          <a:ext cx="5400600" cy="72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CA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</a:t>
                      </a:r>
                      <a:r>
                        <a:rPr lang="fr-CA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arrivals</a:t>
                      </a:r>
                      <a:endParaRPr lang="fr-CA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fr-CA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per </a:t>
                      </a:r>
                      <a:r>
                        <a:rPr lang="fr-CA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half-hour</a:t>
                      </a:r>
                      <a:endParaRPr lang="fr-CA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8">
                <a:tc>
                  <a:txBody>
                    <a:bodyPr/>
                    <a:lstStyle/>
                    <a:p>
                      <a:pPr algn="ctr"/>
                      <a:r>
                        <a:rPr lang="fr-CA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Towing</a:t>
                      </a:r>
                      <a:endParaRPr lang="fr-CA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1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100 $ per </a:t>
                      </a:r>
                      <a:r>
                        <a:rPr lang="fr-CA" sz="1600" b="1" kern="1200" baseline="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hour</a:t>
                      </a:r>
                      <a:r>
                        <a:rPr lang="fr-CA" sz="1600" b="1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fr-CA" sz="1600" b="1" kern="1200" baseline="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  <a:endParaRPr lang="fr-CA" sz="1600" b="1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>
            <p:custDataLst>
              <p:tags r:id="rId8"/>
            </p:custDataLst>
          </p:nvPr>
        </p:nvSpPr>
        <p:spPr>
          <a:xfrm>
            <a:off x="304932" y="6453336"/>
            <a:ext cx="86595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Arial" pitchFamily="34" charset="0"/>
                <a:cs typeface="Arial" pitchFamily="34" charset="0"/>
              </a:rPr>
              <a:t>All of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these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rates do not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include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taxes and are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subject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to change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without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further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notice, certain conditions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may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000" dirty="0" err="1">
                <a:latin typeface="Arial" pitchFamily="34" charset="0"/>
                <a:cs typeface="Arial" pitchFamily="34" charset="0"/>
              </a:rPr>
              <a:t>apply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5760" y="-16351"/>
            <a:ext cx="878497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b="1" u="sng" dirty="0">
                <a:latin typeface="Arial" pitchFamily="34" charset="0"/>
                <a:cs typeface="Arial" pitchFamily="34" charset="0"/>
              </a:rPr>
              <a:t>OUR PRICES INCLUDE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Liability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insurance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up to 1,000,000</a:t>
            </a:r>
            <a:r>
              <a:rPr lang="fr-FR" sz="1200" baseline="30000" dirty="0">
                <a:latin typeface="Arial" pitchFamily="34" charset="0"/>
                <a:cs typeface="Arial" pitchFamily="34" charset="0"/>
              </a:rPr>
              <a:t>$ 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** 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Helmets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Clothes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for 2 people (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helmet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warm boots,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suits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mitts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)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Trail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access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permit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b="1" u="sng" dirty="0">
                <a:latin typeface="Arial" pitchFamily="34" charset="0"/>
                <a:cs typeface="Arial" pitchFamily="34" charset="0"/>
              </a:rPr>
              <a:t>EXTRAS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 The taxes (TPS et TVQ)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 Gas and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oil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return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 Guides Tips if applicable (at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your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discretion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Madatory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security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deposit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of </a:t>
            </a:r>
            <a:r>
              <a:rPr lang="fr-CA" sz="1200">
                <a:latin typeface="Arial" pitchFamily="34" charset="0"/>
                <a:cs typeface="Arial" pitchFamily="34" charset="0"/>
              </a:rPr>
              <a:t>$ </a:t>
            </a:r>
            <a:r>
              <a:rPr lang="fr-CA" sz="1200" smtClean="0">
                <a:latin typeface="Arial" pitchFamily="34" charset="0"/>
                <a:cs typeface="Arial" pitchFamily="34" charset="0"/>
              </a:rPr>
              <a:t>2,500  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per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snowmobile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(cash – Visa – Master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Card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). This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deposit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paid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prior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access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to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material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by the client and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fully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or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partially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reemboursed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imputed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eventual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charges due to damage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done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)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inspection at the moment of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remittance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of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material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Refusal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or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impossibility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on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behalf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of the client to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pay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security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deposit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automatically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entails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cancellation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of the excursion.</a:t>
            </a:r>
          </a:p>
        </p:txBody>
      </p:sp>
      <p:sp>
        <p:nvSpPr>
          <p:cNvPr id="10" name="ZoneTexte 9"/>
          <p:cNvSpPr txBox="1"/>
          <p:nvPr>
            <p:custDataLst>
              <p:tags r:id="rId2"/>
            </p:custDataLst>
          </p:nvPr>
        </p:nvSpPr>
        <p:spPr>
          <a:xfrm>
            <a:off x="161764" y="3068960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u="sng" dirty="0">
                <a:latin typeface="Arial" pitchFamily="34" charset="0"/>
                <a:cs typeface="Arial" pitchFamily="34" charset="0"/>
              </a:rPr>
              <a:t>TERMS AND CONDITIONS</a:t>
            </a:r>
          </a:p>
          <a:p>
            <a:endParaRPr lang="fr-CA" sz="1400" b="1" u="sng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A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booking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deposit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representing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30% of the total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amount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payable at the time of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rental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CA" sz="1200" dirty="0">
                <a:latin typeface="Arial" pitchFamily="34" charset="0"/>
                <a:cs typeface="Arial" pitchFamily="34" charset="0"/>
              </a:rPr>
              <a:t>For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any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change or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cancellation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made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within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72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hours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of the date / time of the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, 100% of the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reservation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non-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refundable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.  For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those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who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do not show up,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we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will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deduct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the total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amount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for the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. ( Not applicable if the trails do not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allow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 the </a:t>
            </a:r>
            <a:r>
              <a:rPr lang="fr-CA" sz="1200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fr-CA" sz="12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The driver must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at least 21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years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old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valid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driver’s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licence.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Children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(5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years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old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minimum) must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able to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sit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hold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themselves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behind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adult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Mothers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-to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are not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allowed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snowmobiles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for the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wellbeing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of the baby.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snowmobile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accidented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damaged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or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stolen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,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customer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liable for the first $ 2,500 in damages and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cost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of transportation and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towing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A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snowmobile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lease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must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completed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any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departure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for the main driver and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additional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drivers;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definitive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routes are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chosen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by the local guide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to the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weather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conditions;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Rates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shown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subject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to change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without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notice and do not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include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taxes, certain conditions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apply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**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INSURANCE: Driver or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passenger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injuries are NOT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covered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latin typeface="Arial" pitchFamily="34" charset="0"/>
                <a:cs typeface="Arial" pitchFamily="34" charset="0"/>
              </a:rPr>
              <a:t>insurance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. </a:t>
            </a:r>
            <a:endParaRPr lang="fr-CA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519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Daniel</dc:creator>
  <cp:lastModifiedBy>Evenements</cp:lastModifiedBy>
  <cp:revision>166</cp:revision>
  <cp:lastPrinted>2018-12-20T13:16:52Z</cp:lastPrinted>
  <dcterms:created xsi:type="dcterms:W3CDTF">2013-10-01T19:42:41Z</dcterms:created>
  <dcterms:modified xsi:type="dcterms:W3CDTF">2020-11-17T15:17:38Z</dcterms:modified>
</cp:coreProperties>
</file>